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6.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7.xml" ContentType="application/vnd.openxmlformats-officedocument.presentationml.comments+xml"/>
  <Override PartName="/ppt/notesSlides/notesSlide22.xml" ContentType="application/vnd.openxmlformats-officedocument.presentationml.notesSlide+xml"/>
  <Override PartName="/ppt/comments/comment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37" r:id="rId7"/>
    <p:sldId id="325" r:id="rId8"/>
    <p:sldId id="355" r:id="rId9"/>
    <p:sldId id="351" r:id="rId10"/>
    <p:sldId id="356" r:id="rId11"/>
    <p:sldId id="338" r:id="rId12"/>
    <p:sldId id="342" r:id="rId13"/>
    <p:sldId id="352" r:id="rId14"/>
    <p:sldId id="349" r:id="rId15"/>
    <p:sldId id="344"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53114" autoAdjust="0"/>
  </p:normalViewPr>
  <p:slideViewPr>
    <p:cSldViewPr snapToGrid="0">
      <p:cViewPr varScale="1">
        <p:scale>
          <a:sx n="60" d="100"/>
          <a:sy n="60" d="100"/>
        </p:scale>
        <p:origin x="1854" y="72"/>
      </p:cViewPr>
      <p:guideLst>
        <p:guide orient="horz" pos="2160"/>
        <p:guide pos="2880"/>
        <p:guide orient="horz" pos="2161"/>
        <p:guide pos="3840"/>
      </p:guideLst>
    </p:cSldViewPr>
  </p:slideViewPr>
  <p:notesTextViewPr>
    <p:cViewPr>
      <p:scale>
        <a:sx n="3" d="2"/>
        <a:sy n="3" d="2"/>
      </p:scale>
      <p:origin x="0" y="-1926"/>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4-11T15:44:19.918" idx="7">
    <p:pos x="10" y="10"/>
    <p:text>Dennis to seperate this into 2 slides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03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04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05 – Plus/Minus]</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Plus/Minus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out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made sure no not pick the top players from the rosters from the other teams.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player average stats for Toronto </a:t>
            </a:r>
            <a:r>
              <a:rPr lang="en-US" sz="2400" dirty="0" err="1">
                <a:effectLst/>
                <a:latin typeface="+mn-lt"/>
                <a:ea typeface="Calibri" panose="020F0502020204030204" pitchFamily="34" charset="0"/>
                <a:cs typeface="Times New Roman" panose="02020603050405020304" pitchFamily="18" charset="0"/>
              </a:rPr>
              <a:t>Rapotrors</a:t>
            </a:r>
            <a:r>
              <a:rPr lang="en-US" sz="2400" dirty="0">
                <a:effectLst/>
                <a:latin typeface="+mn-lt"/>
                <a:ea typeface="Calibri" panose="020F0502020204030204" pitchFamily="34" charset="0"/>
                <a:cs typeface="Times New Roman" panose="02020603050405020304" pitchFamily="18" charset="0"/>
              </a:rPr>
              <a:t>. In the analysis, we consider both regular season and playoffs. Based on data from season 2014-20, the average </a:t>
            </a:r>
            <a:r>
              <a:rPr lang="en-US" sz="2400" dirty="0" err="1">
                <a:effectLst/>
                <a:latin typeface="+mn-lt"/>
                <a:ea typeface="Calibri" panose="020F0502020204030204" pitchFamily="34" charset="0"/>
                <a:cs typeface="Times New Roman" panose="02020603050405020304" pitchFamily="18" charset="0"/>
              </a:rPr>
              <a:t>puls</a:t>
            </a:r>
            <a:r>
              <a:rPr lang="en-US" sz="2400" dirty="0">
                <a:effectLst/>
                <a:latin typeface="+mn-lt"/>
                <a:ea typeface="Calibri" panose="020F0502020204030204" pitchFamily="34" charset="0"/>
                <a:cs typeface="Times New Roman" panose="02020603050405020304" pitchFamily="18" charset="0"/>
              </a:rPr>
              <a:t> minus for Toronto Raptor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stats, 3 underperforming Toronto Raptors players were selected for season 2019-20.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Now we used the average stats to select the replaced players for NON-TORONTO teams. The selection is to use PLUS_MINUS&gt;2.1, 5&lt;PIE&lt;10, as we know the TOP players are not obtained, PER&gt;15.1, and salary&lt;8.4M.</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Here is the selection for NON-TOR players. </a:t>
            </a:r>
            <a:endParaRPr lang="en-US" sz="2000" dirty="0">
              <a:solidFill>
                <a:srgbClr val="2D2E2D"/>
              </a:solidFill>
              <a:latin typeface="+mn-lt"/>
              <a:cs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From the graph, the red triangle means the decrease, the blue triangle means the increase. All the players’ salary is below $8.4Million. They were highlighted in green.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 provided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key statement for animation]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On this graph, 6 players were listed. The first 3 are the currently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the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r>
              <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after.</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represents the players of the current era, the scope of this analysis was to focus on the historical player data from 2005 to 2020 as this. </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performance baseline of the team and players was established using the data for the Toronto Raptors 2019-2020 season. </a:t>
            </a:r>
          </a:p>
          <a:p>
            <a:pPr marL="0" marR="0" latinLnBrk="0">
              <a:lnSpc>
                <a:spcPct val="115000"/>
              </a:lnSpc>
              <a:spcBef>
                <a:spcPts val="720"/>
              </a:spcBef>
              <a:spcAft>
                <a:spcPts val="0"/>
              </a:spcAft>
            </a:pP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description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cleansing, if needed – steps taken – what were the challenges with the data and steps taken to cleanse bring it to usable format (ETL – extract, transform, load steps). Technology/tools used for cleansing/analysis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Methods (methods, relevant outputs)</a:t>
            </a:r>
            <a:endParaRPr lang="en-CA" sz="32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The data collection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8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err="1">
                <a:effectLst/>
                <a:latin typeface="+mn-lt"/>
                <a:ea typeface="Calibri" panose="020F0502020204030204" pitchFamily="34" charset="0"/>
                <a:cs typeface="Calibri" panose="020F0502020204030204" pitchFamily="34" charset="0"/>
              </a:rPr>
              <a:t>nba_api</a:t>
            </a:r>
            <a:r>
              <a:rPr lang="en-US" sz="24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4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400" u="sng" dirty="0">
                <a:solidFill>
                  <a:srgbClr val="0563C1"/>
                </a:solidFill>
                <a:effectLst/>
                <a:latin typeface="+mn-lt"/>
                <a:ea typeface="Calibri" panose="020F0502020204030204" pitchFamily="34" charset="0"/>
                <a:cs typeface="Calibri" panose="020F0502020204030204" pitchFamily="34" charset="0"/>
              </a:rPr>
              <a:t> in real time</a:t>
            </a:r>
            <a:r>
              <a:rPr lang="en-US" sz="24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Calibri" panose="020F0502020204030204" pitchFamily="34" charset="0"/>
              </a:rPr>
              <a:t>We are using endpoint </a:t>
            </a:r>
            <a:r>
              <a:rPr lang="en-US" sz="2400" i="0" dirty="0" err="1">
                <a:effectLst/>
                <a:latin typeface="+mn-lt"/>
                <a:ea typeface="Calibri" panose="020F0502020204030204" pitchFamily="34" charset="0"/>
                <a:cs typeface="Calibri" panose="020F0502020204030204" pitchFamily="34" charset="0"/>
              </a:rPr>
              <a:t>playergamelogs</a:t>
            </a:r>
            <a:r>
              <a:rPr lang="en-US" sz="2400" dirty="0">
                <a:effectLst/>
                <a:latin typeface="+mn-lt"/>
                <a:ea typeface="Calibri" panose="020F0502020204030204" pitchFamily="34" charset="0"/>
                <a:cs typeface="Calibri" panose="020F0502020204030204" pitchFamily="34" charset="0"/>
              </a:rPr>
              <a:t>. </a:t>
            </a:r>
            <a:r>
              <a:rPr lang="en-US" sz="2400" i="0" dirty="0">
                <a:effectLst/>
                <a:latin typeface="+mn-lt"/>
                <a:ea typeface="Calibri" panose="020F0502020204030204" pitchFamily="34" charset="0"/>
                <a:cs typeface="Calibri" panose="020F0502020204030204" pitchFamily="34" charset="0"/>
              </a:rPr>
              <a:t>It fetches player statistics for each game. This dataset consists of more than 450k </a:t>
            </a:r>
            <a:r>
              <a:rPr lang="en-US" altLang="ko-KR" sz="2400" i="0" kern="1200" dirty="0">
                <a:solidFill>
                  <a:schemeClr val="tx1"/>
                </a:solidFill>
                <a:latin typeface="+mn-lt"/>
                <a:ea typeface="+mn-ea"/>
                <a:cs typeface="Calibri" panose="020F0502020204030204" pitchFamily="34" charset="0"/>
              </a:rPr>
              <a:t>rows. We are using 36 features. </a:t>
            </a:r>
            <a:r>
              <a:rPr lang="en-US" sz="2400" b="0" i="0" kern="1200" dirty="0">
                <a:solidFill>
                  <a:schemeClr val="tx1"/>
                </a:solidFill>
                <a:latin typeface="+mn-lt"/>
                <a:ea typeface="+mn-ea"/>
                <a:cs typeface="Calibri" panose="020F0502020204030204" pitchFamily="34" charset="0"/>
              </a:rPr>
              <a:t>It has 15K records for the Toronto Raptors alone. </a:t>
            </a:r>
            <a:r>
              <a:rPr lang="en-US" sz="2400" dirty="0">
                <a:effectLst/>
                <a:latin typeface="+mn-lt"/>
                <a:ea typeface="Calibri" panose="020F0502020204030204" pitchFamily="34" charset="0"/>
                <a:cs typeface="Calibri" panose="020F0502020204030204" pitchFamily="34" charset="0"/>
              </a:rPr>
              <a:t>We are only showing a few features here, this dataset acts as the main data source for the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400" baseline="30000" dirty="0">
                <a:effectLst/>
                <a:latin typeface="+mn-lt"/>
                <a:ea typeface="Calibri" panose="020F0502020204030204" pitchFamily="34" charset="0"/>
                <a:cs typeface="Calibri" panose="020F0502020204030204" pitchFamily="34" charset="0"/>
              </a:rPr>
              <a:t>th</a:t>
            </a:r>
            <a:r>
              <a:rPr lang="en-US" sz="2400" dirty="0">
                <a:effectLst/>
                <a:latin typeface="+mn-lt"/>
                <a:ea typeface="Calibri" panose="020F0502020204030204" pitchFamily="34" charset="0"/>
                <a:cs typeface="Calibri" panose="020F0502020204030204" pitchFamily="34" charset="0"/>
              </a:rPr>
              <a:t>, 2020.</a:t>
            </a:r>
            <a:endParaRPr lang="en-US" sz="24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Calibri" panose="020F0502020204030204" pitchFamily="34" charset="0"/>
              </a:rPr>
              <a:t>HoopsHype</a:t>
            </a:r>
            <a:r>
              <a:rPr lang="en-US" sz="2000" b="0" dirty="0">
                <a:solidFill>
                  <a:srgbClr val="2D2E2D"/>
                </a:solidFill>
                <a:latin typeface="+mn-lt"/>
                <a:cs typeface="Calibri" panose="020F0502020204030204" pitchFamily="34" charset="0"/>
              </a:rPr>
              <a:t> website. These were obtained using web scraping in python. We are looking at currently active 489 NBA players.</a:t>
            </a:r>
            <a:r>
              <a:rPr lang="en-US" sz="2000" b="0" i="0" u="none" strike="noStrike" cap="none" dirty="0">
                <a:solidFill>
                  <a:schemeClr val="dk1"/>
                </a:solidFill>
                <a:latin typeface="+mn-lt"/>
                <a:cs typeface="Calibri" panose="020F0502020204030204" pitchFamily="34" charset="0"/>
                <a:sym typeface="Arial"/>
              </a:rPr>
              <a:t> </a:t>
            </a:r>
            <a:r>
              <a:rPr lang="en-US" sz="2000" dirty="0">
                <a:solidFill>
                  <a:srgbClr val="2D2E2D"/>
                </a:solidFill>
                <a:latin typeface="+mn-lt"/>
                <a:cs typeface="Calibri" panose="020F0502020204030204" pitchFamily="34" charset="0"/>
              </a:rPr>
              <a:t>We can relate this table to the </a:t>
            </a:r>
            <a:r>
              <a:rPr lang="en-US" sz="2000" dirty="0" err="1">
                <a:solidFill>
                  <a:srgbClr val="2D2E2D"/>
                </a:solidFill>
                <a:latin typeface="+mn-lt"/>
                <a:cs typeface="Calibri" panose="020F0502020204030204" pitchFamily="34" charset="0"/>
              </a:rPr>
              <a:t>Playergamelogs</a:t>
            </a:r>
            <a:r>
              <a:rPr lang="en-US" sz="20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20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6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6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Calibri" panose="020F0502020204030204" pitchFamily="34" charset="0"/>
                <a:sym typeface="Arial"/>
              </a:rPr>
              <a:t>[NEXT SLIDE] </a:t>
            </a:r>
            <a:endParaRPr lang="en-US" sz="24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400" dirty="0">
              <a:latin typeface="+mn-lt"/>
              <a:cs typeface="Calibri" panose="020F0502020204030204" pitchFamily="34" charset="0"/>
            </a:endParaRPr>
          </a:p>
          <a:p>
            <a:endParaRPr lang="en-CA" sz="24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to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03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04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05 – Plus/Minus]</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Plus/Minus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out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comments" Target="../comments/commen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3707026" y="1470454"/>
            <a:ext cx="4039974" cy="420129"/>
          </a:xfrm>
        </p:spPr>
        <p:txBody>
          <a:bodyPr>
            <a:normAutofit fontScale="92500" lnSpcReduction="10000"/>
          </a:bodyPr>
          <a:lstStyle/>
          <a:p>
            <a:r>
              <a:rPr lang="en-US" sz="2400" dirty="0"/>
              <a:t>Analysis Comparison by Model</a:t>
            </a:r>
            <a:endParaRPr lang="en-CA" sz="2400" dirty="0"/>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3884563" y="1470454"/>
            <a:ext cx="5221337" cy="407774"/>
          </a:xfrm>
          <a:prstGeom prst="rect">
            <a:avLst/>
          </a:prstGeom>
        </p:spPr>
        <p:txBody>
          <a:bodyPr vert="horz" lIns="99569" tIns="49785" rIns="99569" bIns="49785" rtlCol="0">
            <a:normAutofit fontScale="925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2400" dirty="0"/>
              <a:t>Feature Comparison by Model</a:t>
            </a:r>
            <a:endParaRPr lang="en-CA" sz="2400" dirty="0"/>
          </a:p>
        </p:txBody>
      </p:sp>
      <p:pic>
        <p:nvPicPr>
          <p:cNvPr id="7" name="Picture 6">
            <a:extLst>
              <a:ext uri="{FF2B5EF4-FFF2-40B4-BE49-F238E27FC236}">
                <a16:creationId xmlns:a16="http://schemas.microsoft.com/office/drawing/2014/main" id="{6ADBD821-589D-48AF-BC55-CF99442ACC86}"/>
              </a:ext>
            </a:extLst>
          </p:cNvPr>
          <p:cNvPicPr/>
          <p:nvPr/>
        </p:nvPicPr>
        <p:blipFill>
          <a:blip r:embed="rId4"/>
          <a:stretch>
            <a:fillRect/>
          </a:stretch>
        </p:blipFill>
        <p:spPr>
          <a:xfrm>
            <a:off x="2769348" y="1889250"/>
            <a:ext cx="7817398" cy="4741737"/>
          </a:xfrm>
          <a:prstGeom prst="rect">
            <a:avLst/>
          </a:prstGeom>
        </p:spPr>
      </p:pic>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
                                            <p:txEl>
                                              <p:pRg st="0" end="0"/>
                                            </p:txEl>
                                          </p:spTgt>
                                        </p:tgtEl>
                                      </p:cBhvr>
                                    </p:animEffect>
                                    <p:set>
                                      <p:cBhvr>
                                        <p:cTn id="41" dur="1" fill="hold">
                                          <p:stCondLst>
                                            <p:cond delay="499"/>
                                          </p:stCondLst>
                                        </p:cTn>
                                        <p:tgtEl>
                                          <p:spTgt spid="5">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565295"/>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565297"/>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565295"/>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565295"/>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897318"/>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897317"/>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247650"/>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247650"/>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903629"/>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903629"/>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903629"/>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607664"/>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241963"/>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241963"/>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573985"/>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242407"/>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607664"/>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235651"/>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979944" y="1671826"/>
            <a:ext cx="6094206"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b="1"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8871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1995255" y="1485579"/>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161" y="4067175"/>
            <a:ext cx="6929685" cy="248602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448550" y="1407138"/>
            <a:ext cx="4179207" cy="2355237"/>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40847" y="1371599"/>
            <a:ext cx="3934720" cy="2395863"/>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505700" y="2476499"/>
            <a:ext cx="4010025" cy="628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57250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65835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677400" y="541972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10600"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05375" y="53721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067425" y="54006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400925"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876800" y="40767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125582" y="1559878"/>
            <a:ext cx="292993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572500" y="1239342"/>
            <a:ext cx="292993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319070" y="6210764"/>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xit" presetSubtype="0" fill="hold" grpId="1"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xit" presetSubtype="0" fill="hold" grpId="1"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588468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1940011"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7" name="Picture 6">
            <a:extLst>
              <a:ext uri="{FF2B5EF4-FFF2-40B4-BE49-F238E27FC236}">
                <a16:creationId xmlns:a16="http://schemas.microsoft.com/office/drawing/2014/main" id="{DC94DAB6-FA96-4ED0-90C2-FAF8F3AB0A84}"/>
              </a:ext>
            </a:extLst>
          </p:cNvPr>
          <p:cNvPicPr>
            <a:picLocks noChangeAspect="1"/>
          </p:cNvPicPr>
          <p:nvPr/>
        </p:nvPicPr>
        <p:blipFill>
          <a:blip r:embed="rId3"/>
          <a:stretch>
            <a:fillRect/>
          </a:stretch>
        </p:blipFill>
        <p:spPr>
          <a:xfrm>
            <a:off x="2421924" y="3163330"/>
            <a:ext cx="8723871" cy="3323967"/>
          </a:xfrm>
          <a:prstGeom prst="rect">
            <a:avLst/>
          </a:prstGeom>
        </p:spPr>
      </p:pic>
      <p:sp>
        <p:nvSpPr>
          <p:cNvPr id="3" name="Rectangle 2">
            <a:extLst>
              <a:ext uri="{FF2B5EF4-FFF2-40B4-BE49-F238E27FC236}">
                <a16:creationId xmlns:a16="http://schemas.microsoft.com/office/drawing/2014/main" id="{4C858607-0827-44AC-B853-0A395C5520E6}"/>
              </a:ext>
            </a:extLst>
          </p:cNvPr>
          <p:cNvSpPr/>
          <p:nvPr/>
        </p:nvSpPr>
        <p:spPr>
          <a:xfrm>
            <a:off x="5232400" y="3771900"/>
            <a:ext cx="5913395"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1630710" y="1557587"/>
            <a:ext cx="10094199" cy="509867"/>
          </a:xfrm>
        </p:spPr>
        <p:txBody>
          <a:bodyPr/>
          <a:lstStyle/>
          <a:p>
            <a:pPr marL="0" indent="0" algn="ctr"/>
            <a:r>
              <a:rPr lang="en-US" altLang="ko-KR" sz="2400" b="1"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33678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Advance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13251" y="1294621"/>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9124521" y="3526176"/>
            <a:ext cx="1453587" cy="1537127"/>
          </a:xfrm>
          <a:prstGeom prst="rect">
            <a:avLst/>
          </a:prstGeom>
        </p:spPr>
      </p:pic>
      <p:pic>
        <p:nvPicPr>
          <p:cNvPr id="17" name="Content Placeholder 16">
            <a:extLst>
              <a:ext uri="{FF2B5EF4-FFF2-40B4-BE49-F238E27FC236}">
                <a16:creationId xmlns:a16="http://schemas.microsoft.com/office/drawing/2014/main" id="{09E30525-F02D-476B-BBAF-76A8A789605D}"/>
              </a:ext>
            </a:extLst>
          </p:cNvPr>
          <p:cNvPicPr>
            <a:picLocks noGrp="1" noChangeAspect="1"/>
          </p:cNvPicPr>
          <p:nvPr>
            <p:ph idx="1"/>
          </p:nvPr>
        </p:nvPicPr>
        <p:blipFill>
          <a:blip r:embed="rId4"/>
          <a:stretch>
            <a:fillRect/>
          </a:stretch>
        </p:blipFill>
        <p:spPr>
          <a:xfrm>
            <a:off x="3230179" y="2815643"/>
            <a:ext cx="4647759" cy="3745634"/>
          </a:xfrm>
        </p:spPr>
      </p:pic>
    </p:spTree>
    <p:extLst>
      <p:ext uri="{BB962C8B-B14F-4D97-AF65-F5344CB8AC3E}">
        <p14:creationId xmlns:p14="http://schemas.microsoft.com/office/powerpoint/2010/main" val="248410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Advance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270425"/>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Impact Estimate (PIE) for Season Year 2019-20</a:t>
            </a:r>
          </a:p>
          <a:p>
            <a:pPr marL="0" indent="0" algn="ctr"/>
            <a:endParaRPr lang="en-US" altLang="ko-KR" sz="1200" b="1" dirty="0"/>
          </a:p>
          <a:p>
            <a:r>
              <a:rPr lang="en-US" altLang="en-US" sz="1200" dirty="0"/>
              <a:t>           </a:t>
            </a:r>
            <a:r>
              <a:rPr lang="en-CA" altLang="en-US" sz="1200" dirty="0"/>
              <a:t>PIE = [PTS + FGM + FTM - FGA - FTA + DREB + (0.5 * OREB) + AST + STL + (0.5 * BLK) - PF – TOV] / [</a:t>
            </a:r>
            <a:r>
              <a:rPr lang="en-CA" altLang="en-US" sz="1200" dirty="0" err="1"/>
              <a:t>GmPTS</a:t>
            </a:r>
            <a:r>
              <a:rPr lang="en-CA" altLang="en-US" sz="1200" dirty="0"/>
              <a:t> + </a:t>
            </a:r>
            <a:r>
              <a:rPr lang="en-CA" altLang="en-US" sz="1200" dirty="0" err="1"/>
              <a:t>GmFGM</a:t>
            </a:r>
            <a:r>
              <a:rPr lang="en-CA" altLang="en-US" sz="1200" dirty="0"/>
              <a:t> + </a:t>
            </a:r>
            <a:r>
              <a:rPr lang="en-CA" altLang="en-US" sz="1200" dirty="0" err="1"/>
              <a:t>GmFTM</a:t>
            </a:r>
            <a:r>
              <a:rPr lang="en-CA" altLang="en-US" sz="1200" dirty="0"/>
              <a:t> – </a:t>
            </a:r>
            <a:r>
              <a:rPr lang="en-CA" altLang="en-US" sz="1200" dirty="0" err="1"/>
              <a:t>GmFGA</a:t>
            </a:r>
            <a:endParaRPr lang="en-CA" altLang="en-US" sz="1200" dirty="0"/>
          </a:p>
          <a:p>
            <a:r>
              <a:rPr lang="en-CA" altLang="en-US" sz="1200" dirty="0"/>
              <a:t>	       - </a:t>
            </a:r>
            <a:r>
              <a:rPr lang="en-CA" altLang="en-US" sz="1200" dirty="0" err="1"/>
              <a:t>GmFTA</a:t>
            </a:r>
            <a:r>
              <a:rPr lang="en-CA" altLang="en-US" sz="1200" dirty="0"/>
              <a:t> + </a:t>
            </a:r>
            <a:r>
              <a:rPr lang="en-CA" altLang="en-US" sz="1200" dirty="0" err="1"/>
              <a:t>GmDREB</a:t>
            </a:r>
            <a:r>
              <a:rPr lang="en-CA" altLang="en-US" sz="1200" dirty="0"/>
              <a:t> + (0.5 * </a:t>
            </a:r>
            <a:r>
              <a:rPr lang="en-CA" altLang="en-US" sz="1200" dirty="0" err="1"/>
              <a:t>GmOREB</a:t>
            </a:r>
            <a:r>
              <a:rPr lang="en-CA" altLang="en-US" sz="1200" dirty="0"/>
              <a:t>) + </a:t>
            </a:r>
            <a:r>
              <a:rPr lang="en-CA" altLang="en-US" sz="1200" dirty="0" err="1"/>
              <a:t>GmAST</a:t>
            </a:r>
            <a:r>
              <a:rPr lang="en-CA" altLang="en-US" sz="1200" dirty="0"/>
              <a:t> + </a:t>
            </a:r>
            <a:r>
              <a:rPr lang="en-CA" altLang="en-US" sz="1200" dirty="0" err="1"/>
              <a:t>GmSTL</a:t>
            </a:r>
            <a:r>
              <a:rPr lang="en-CA" altLang="en-US" sz="1200" dirty="0"/>
              <a:t> + (0.5 * </a:t>
            </a:r>
            <a:r>
              <a:rPr lang="en-CA" altLang="en-US" sz="1200" dirty="0" err="1"/>
              <a:t>GmBLK</a:t>
            </a:r>
            <a:r>
              <a:rPr lang="en-CA" altLang="en-US" sz="1200" dirty="0"/>
              <a:t>) - </a:t>
            </a:r>
            <a:r>
              <a:rPr lang="en-CA" altLang="en-US" sz="1200" dirty="0" err="1"/>
              <a:t>GmPF</a:t>
            </a:r>
            <a:r>
              <a:rPr lang="en-CA" altLang="en-US" sz="1200" dirty="0"/>
              <a:t> – </a:t>
            </a:r>
            <a:r>
              <a:rPr lang="en-CA" altLang="en-US" sz="1200" dirty="0" err="1"/>
              <a:t>GmTOV</a:t>
            </a:r>
            <a:r>
              <a:rPr lang="en-CA" altLang="en-US" sz="1200" dirty="0"/>
              <a:t>]</a:t>
            </a:r>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9124521" y="3526176"/>
            <a:ext cx="1453587" cy="1537127"/>
          </a:xfrm>
          <a:prstGeom prst="rect">
            <a:avLst/>
          </a:prstGeom>
        </p:spPr>
      </p:pic>
      <p:pic>
        <p:nvPicPr>
          <p:cNvPr id="9" name="Picture 8">
            <a:extLst>
              <a:ext uri="{FF2B5EF4-FFF2-40B4-BE49-F238E27FC236}">
                <a16:creationId xmlns:a16="http://schemas.microsoft.com/office/drawing/2014/main" id="{2AF3510E-A872-465D-B78D-3B4E2F31808D}"/>
              </a:ext>
            </a:extLst>
          </p:cNvPr>
          <p:cNvPicPr>
            <a:picLocks noChangeAspect="1"/>
          </p:cNvPicPr>
          <p:nvPr/>
        </p:nvPicPr>
        <p:blipFill>
          <a:blip r:embed="rId4"/>
          <a:stretch>
            <a:fillRect/>
          </a:stretch>
        </p:blipFill>
        <p:spPr>
          <a:xfrm>
            <a:off x="3178730" y="2581835"/>
            <a:ext cx="5395660" cy="3735392"/>
          </a:xfrm>
          <a:prstGeom prst="rect">
            <a:avLst/>
          </a:prstGeom>
        </p:spPr>
      </p:pic>
    </p:spTree>
    <p:extLst>
      <p:ext uri="{BB962C8B-B14F-4D97-AF65-F5344CB8AC3E}">
        <p14:creationId xmlns:p14="http://schemas.microsoft.com/office/powerpoint/2010/main" val="3303420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3707026" y="1470454"/>
            <a:ext cx="4039974" cy="420129"/>
          </a:xfrm>
        </p:spPr>
        <p:txBody>
          <a:bodyPr>
            <a:normAutofit fontScale="92500" lnSpcReduction="10000"/>
          </a:bodyPr>
          <a:lstStyle/>
          <a:p>
            <a:r>
              <a:rPr lang="en-US" sz="2400" dirty="0"/>
              <a:t>Analysis Comparison by Model</a:t>
            </a:r>
            <a:endParaRPr lang="en-CA" sz="2400" dirty="0"/>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3884563" y="1470454"/>
            <a:ext cx="5221337" cy="407774"/>
          </a:xfrm>
          <a:prstGeom prst="rect">
            <a:avLst/>
          </a:prstGeom>
        </p:spPr>
        <p:txBody>
          <a:bodyPr vert="horz" lIns="99569" tIns="49785" rIns="99569" bIns="49785" rtlCol="0">
            <a:normAutofit fontScale="925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2400" dirty="0"/>
              <a:t>Feature Comparison by Model</a:t>
            </a:r>
            <a:endParaRPr lang="en-CA" sz="2400" dirty="0"/>
          </a:p>
        </p:txBody>
      </p:sp>
      <p:pic>
        <p:nvPicPr>
          <p:cNvPr id="7" name="Picture 6">
            <a:extLst>
              <a:ext uri="{FF2B5EF4-FFF2-40B4-BE49-F238E27FC236}">
                <a16:creationId xmlns:a16="http://schemas.microsoft.com/office/drawing/2014/main" id="{6ADBD821-589D-48AF-BC55-CF99442ACC86}"/>
              </a:ext>
            </a:extLst>
          </p:cNvPr>
          <p:cNvPicPr/>
          <p:nvPr/>
        </p:nvPicPr>
        <p:blipFill>
          <a:blip r:embed="rId4"/>
          <a:stretch>
            <a:fillRect/>
          </a:stretch>
        </p:blipFill>
        <p:spPr>
          <a:xfrm>
            <a:off x="2769348" y="1889250"/>
            <a:ext cx="7817398" cy="4741737"/>
          </a:xfrm>
          <a:prstGeom prst="rect">
            <a:avLst/>
          </a:prstGeom>
        </p:spPr>
      </p:pic>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
                                            <p:txEl>
                                              <p:pRg st="0" end="0"/>
                                            </p:txEl>
                                          </p:spTgt>
                                        </p:tgtEl>
                                      </p:cBhvr>
                                    </p:animEffect>
                                    <p:set>
                                      <p:cBhvr>
                                        <p:cTn id="41" dur="1" fill="hold">
                                          <p:stCondLst>
                                            <p:cond delay="499"/>
                                          </p:stCondLst>
                                        </p:cTn>
                                        <p:tgtEl>
                                          <p:spTgt spid="5">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3" grpId="0" animBg="1"/>
      <p:bldP spid="3" grpId="1"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14072</TotalTime>
  <Words>5027</Words>
  <Application>Microsoft Office PowerPoint</Application>
  <PresentationFormat>Custom</PresentationFormat>
  <Paragraphs>603</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Noto Sans</vt:lpstr>
      <vt:lpstr>Calibri</vt:lpstr>
      <vt:lpstr>Calibri Light</vt:lpstr>
      <vt:lpstr>Wingdings</vt:lpstr>
      <vt:lpstr>Symbol</vt:lpstr>
      <vt:lpstr>굴림체</vt:lpstr>
      <vt:lpstr>맑은 고딕</vt:lpstr>
      <vt:lpstr>Arial</vt:lpstr>
      <vt:lpstr>Office 테마</vt:lpstr>
      <vt:lpstr>PROJECT RAPTORS REBOUND</vt:lpstr>
      <vt:lpstr>The Client</vt:lpstr>
      <vt:lpstr>Objectives</vt:lpstr>
      <vt:lpstr>Data</vt:lpstr>
      <vt:lpstr>Initial Analysis</vt:lpstr>
      <vt:lpstr>Data Analysis – Phase 1</vt:lpstr>
      <vt:lpstr>Advance Stats - PER</vt:lpstr>
      <vt:lpstr>Advance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415</cp:revision>
  <dcterms:created xsi:type="dcterms:W3CDTF">2010-02-01T08:03:16Z</dcterms:created>
  <dcterms:modified xsi:type="dcterms:W3CDTF">2021-04-12T05:17:05Z</dcterms:modified>
  <cp:category>www.slidemembers.com</cp:category>
</cp:coreProperties>
</file>